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06" r:id="rId6"/>
    <p:sldId id="300" r:id="rId7"/>
    <p:sldId id="259" r:id="rId8"/>
    <p:sldId id="336" r:id="rId9"/>
    <p:sldId id="308" r:id="rId10"/>
    <p:sldId id="307" r:id="rId11"/>
    <p:sldId id="317" r:id="rId12"/>
    <p:sldId id="318" r:id="rId13"/>
    <p:sldId id="333" r:id="rId14"/>
    <p:sldId id="320" r:id="rId15"/>
    <p:sldId id="323" r:id="rId16"/>
    <p:sldId id="334" r:id="rId17"/>
    <p:sldId id="335" r:id="rId18"/>
    <p:sldId id="316" r:id="rId19"/>
    <p:sldId id="355" r:id="rId20"/>
    <p:sldId id="365" r:id="rId21"/>
    <p:sldId id="357" r:id="rId22"/>
    <p:sldId id="358" r:id="rId23"/>
    <p:sldId id="360" r:id="rId24"/>
    <p:sldId id="361" r:id="rId25"/>
    <p:sldId id="362" r:id="rId26"/>
    <p:sldId id="363" r:id="rId27"/>
    <p:sldId id="287" r:id="rId28"/>
    <p:sldId id="310" r:id="rId29"/>
    <p:sldId id="352" r:id="rId30"/>
    <p:sldId id="286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955" y="-1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3E8D4-3FA5-4E0E-98A1-66A2BA4BB84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6CA544-4103-49DB-B83D-67029EC81637}">
      <dgm:prSet phldrT="[Text]"/>
      <dgm:spPr/>
      <dgm:t>
        <a:bodyPr/>
        <a:lstStyle/>
        <a:p>
          <a:r>
            <a:rPr lang="en-US" dirty="0" smtClean="0"/>
            <a:t>MANU</a:t>
          </a:r>
          <a:endParaRPr lang="en-US" dirty="0"/>
        </a:p>
      </dgm:t>
    </dgm:pt>
    <dgm:pt modelId="{CCDF08BF-652B-44C2-8E0B-B6443E3464F5}" cxnId="{2B2A2422-AF4A-41E4-B6E2-7A71C11869E9}" type="parTrans">
      <dgm:prSet/>
      <dgm:spPr/>
      <dgm:t>
        <a:bodyPr/>
        <a:lstStyle/>
        <a:p>
          <a:endParaRPr lang="en-US"/>
        </a:p>
      </dgm:t>
    </dgm:pt>
    <dgm:pt modelId="{39A966D0-54B9-44FC-B56E-E705282B3D4A}" cxnId="{2B2A2422-AF4A-41E4-B6E2-7A71C11869E9}" type="sibTrans">
      <dgm:prSet/>
      <dgm:spPr/>
      <dgm:t>
        <a:bodyPr/>
        <a:lstStyle/>
        <a:p>
          <a:endParaRPr lang="en-US"/>
        </a:p>
      </dgm:t>
    </dgm:pt>
    <dgm:pt modelId="{E883600A-2765-4ECD-B717-8A154E1D5269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vi-VN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chủ: Giới thiệu đề tài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0E539C-7C8F-4FD3-A2F8-72911CA2153C}" cxnId="{B73B4444-2907-46D6-B79D-8034471620B7}" type="parTrans">
      <dgm:prSet/>
      <dgm:spPr/>
      <dgm:t>
        <a:bodyPr/>
        <a:lstStyle/>
        <a:p>
          <a:endParaRPr lang="en-US"/>
        </a:p>
      </dgm:t>
    </dgm:pt>
    <dgm:pt modelId="{0BC9DB30-1A30-409C-AD70-86FDF92BC118}" cxnId="{B73B4444-2907-46D6-B79D-8034471620B7}" type="sibTrans">
      <dgm:prSet/>
      <dgm:spPr/>
      <dgm:t>
        <a:bodyPr/>
        <a:lstStyle/>
        <a:p>
          <a:endParaRPr lang="en-US"/>
        </a:p>
      </dgm:t>
    </dgm:pt>
    <dgm:pt modelId="{166B561E-5B23-434F-B0D6-E1A5D74E951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vi-VN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Thành viên : Giới thiệu thành viên và nhiệm vụ của các thành viên trong nhóm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5CBDE2-AD5B-4669-8580-896F40F5CDD2}" cxnId="{99F5F16B-4F68-4FF8-B343-134069154764}" type="parTrans">
      <dgm:prSet/>
      <dgm:spPr/>
    </dgm:pt>
    <dgm:pt modelId="{4F94558C-CDA5-428F-9B3C-9715D3AEE63D}" cxnId="{99F5F16B-4F68-4FF8-B343-134069154764}" type="sibTrans">
      <dgm:prSet/>
      <dgm:spPr/>
    </dgm:pt>
    <dgm:pt modelId="{FF594832-1B0E-4F58-BCCA-45008379D891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Trải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đèn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F1D9EC-5E33-47D4-8E4B-55B27B250205}" cxnId="{88D0C6B4-0C88-44DC-B8EE-32C9F43085C5}" type="parTrans">
      <dgm:prSet/>
      <dgm:spPr/>
    </dgm:pt>
    <dgm:pt modelId="{AE2B06B1-3A11-4E8E-9964-EFFB4AD4BFA6}" cxnId="{88D0C6B4-0C88-44DC-B8EE-32C9F43085C5}" type="sibTrans">
      <dgm:prSet/>
      <dgm:spPr/>
    </dgm:pt>
    <dgm:pt modelId="{979F615F-96BE-4717-B690-D78868EC4BE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Phản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hồi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ý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kiến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/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A2199B-F3C0-463F-BF6D-7F802EA18D98}" cxnId="{BDBB17EC-5AAC-4159-8A75-89756DC56575}" type="parTrans">
      <dgm:prSet/>
      <dgm:spPr/>
    </dgm:pt>
    <dgm:pt modelId="{8403EEC5-80FA-462B-8F77-AF09B59F884C}" cxnId="{BDBB17EC-5AAC-4159-8A75-89756DC56575}" type="sibTrans">
      <dgm:prSet/>
      <dgm:spPr/>
    </dgm:pt>
    <dgm:pt modelId="{1DEF4830-550F-45EB-A730-85B7367A82C8}" type="pres">
      <dgm:prSet presAssocID="{7923E8D4-3FA5-4E0E-98A1-66A2BA4BB84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BB91B9-C5B3-434E-BA94-85078D5C7EB2}" type="pres">
      <dgm:prSet presAssocID="{876CA544-4103-49DB-B83D-67029EC81637}" presName="composite" presStyleCnt="0"/>
      <dgm:spPr/>
    </dgm:pt>
    <dgm:pt modelId="{2939F883-61BE-4B8A-978E-B56F8DE3CAB7}" type="pres">
      <dgm:prSet presAssocID="{876CA544-4103-49DB-B83D-67029EC81637}" presName="parentText" presStyleLbl="alignNode1" presStyleIdx="0" presStyleCnt="1" custScaleX="8532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9ECA84-A4D2-4A72-B3A3-B7233E2B1D6B}" type="pres">
      <dgm:prSet presAssocID="{876CA544-4103-49DB-B83D-67029EC81637}" presName="descendantText" presStyleLbl="alignAcc1" presStyleIdx="0" presStyleCnt="1" custScaleX="100676" custScaleY="119537" custLinFactNeighborX="1559" custLinFactNeighborY="-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2A2422-AF4A-41E4-B6E2-7A71C11869E9}" srcId="{7923E8D4-3FA5-4E0E-98A1-66A2BA4BB84B}" destId="{876CA544-4103-49DB-B83D-67029EC81637}" srcOrd="0" destOrd="0" parTransId="{CCDF08BF-652B-44C2-8E0B-B6443E3464F5}" sibTransId="{39A966D0-54B9-44FC-B56E-E705282B3D4A}"/>
    <dgm:cxn modelId="{B73B4444-2907-46D6-B79D-8034471620B7}" srcId="{876CA544-4103-49DB-B83D-67029EC81637}" destId="{E883600A-2765-4ECD-B717-8A154E1D5269}" srcOrd="0" destOrd="0" parTransId="{9F0E539C-7C8F-4FD3-A2F8-72911CA2153C}" sibTransId="{0BC9DB30-1A30-409C-AD70-86FDF92BC118}"/>
    <dgm:cxn modelId="{99F5F16B-4F68-4FF8-B343-134069154764}" srcId="{876CA544-4103-49DB-B83D-67029EC81637}" destId="{166B561E-5B23-434F-B0D6-E1A5D74E9517}" srcOrd="1" destOrd="0" parTransId="{E95CBDE2-AD5B-4669-8580-896F40F5CDD2}" sibTransId="{4F94558C-CDA5-428F-9B3C-9715D3AEE63D}"/>
    <dgm:cxn modelId="{88D0C6B4-0C88-44DC-B8EE-32C9F43085C5}" srcId="{876CA544-4103-49DB-B83D-67029EC81637}" destId="{FF594832-1B0E-4F58-BCCA-45008379D891}" srcOrd="2" destOrd="0" parTransId="{AAF1D9EC-5E33-47D4-8E4B-55B27B250205}" sibTransId="{AE2B06B1-3A11-4E8E-9964-EFFB4AD4BFA6}"/>
    <dgm:cxn modelId="{BDBB17EC-5AAC-4159-8A75-89756DC56575}" srcId="{876CA544-4103-49DB-B83D-67029EC81637}" destId="{979F615F-96BE-4717-B690-D78868EC4BEA}" srcOrd="3" destOrd="0" parTransId="{FEA2199B-F3C0-463F-BF6D-7F802EA18D98}" sibTransId="{8403EEC5-80FA-462B-8F77-AF09B59F884C}"/>
    <dgm:cxn modelId="{CCDEFDF1-8B1B-483D-89BF-41C6D2BCF0B8}" type="presOf" srcId="{7923E8D4-3FA5-4E0E-98A1-66A2BA4BB84B}" destId="{1DEF4830-550F-45EB-A730-85B7367A82C8}" srcOrd="0" destOrd="0" presId="urn:microsoft.com/office/officeart/2005/8/layout/chevron2"/>
    <dgm:cxn modelId="{F7DC6C09-EBDA-410A-8D0F-2780125894D2}" type="presParOf" srcId="{1DEF4830-550F-45EB-A730-85B7367A82C8}" destId="{A2BB91B9-C5B3-434E-BA94-85078D5C7EB2}" srcOrd="0" destOrd="0" presId="urn:microsoft.com/office/officeart/2005/8/layout/chevron2"/>
    <dgm:cxn modelId="{B33ABBCA-2A3E-4D99-8973-6ADC4965C64A}" type="presParOf" srcId="{A2BB91B9-C5B3-434E-BA94-85078D5C7EB2}" destId="{2939F883-61BE-4B8A-978E-B56F8DE3CAB7}" srcOrd="0" destOrd="0" presId="urn:microsoft.com/office/officeart/2005/8/layout/chevron2"/>
    <dgm:cxn modelId="{69717D8A-6C95-4979-9CEF-4D43DFC28917}" type="presOf" srcId="{876CA544-4103-49DB-B83D-67029EC81637}" destId="{2939F883-61BE-4B8A-978E-B56F8DE3CAB7}" srcOrd="0" destOrd="0" presId="urn:microsoft.com/office/officeart/2005/8/layout/chevron2"/>
    <dgm:cxn modelId="{6B5C4ED0-95E3-4377-B396-90F5863D2DA8}" type="presParOf" srcId="{A2BB91B9-C5B3-434E-BA94-85078D5C7EB2}" destId="{C99ECA84-A4D2-4A72-B3A3-B7233E2B1D6B}" srcOrd="1" destOrd="0" presId="urn:microsoft.com/office/officeart/2005/8/layout/chevron2"/>
    <dgm:cxn modelId="{C090B1CB-A0D9-43F3-AE4B-880C7519DEEF}" type="presOf" srcId="{E883600A-2765-4ECD-B717-8A154E1D5269}" destId="{C99ECA84-A4D2-4A72-B3A3-B7233E2B1D6B}" srcOrd="0" destOrd="0" presId="urn:microsoft.com/office/officeart/2005/8/layout/chevron2"/>
    <dgm:cxn modelId="{896E2BDA-1349-4855-BCE0-9E89A90E2226}" type="presOf" srcId="{166B561E-5B23-434F-B0D6-E1A5D74E9517}" destId="{C99ECA84-A4D2-4A72-B3A3-B7233E2B1D6B}" srcOrd="0" destOrd="1" presId="urn:microsoft.com/office/officeart/2005/8/layout/chevron2"/>
    <dgm:cxn modelId="{FC3CFAC7-2889-4D36-8BED-7C13CA2E9E71}" type="presOf" srcId="{FF594832-1B0E-4F58-BCCA-45008379D891}" destId="{C99ECA84-A4D2-4A72-B3A3-B7233E2B1D6B}" srcOrd="0" destOrd="2" presId="urn:microsoft.com/office/officeart/2005/8/layout/chevron2"/>
    <dgm:cxn modelId="{F839CD5B-AD58-4C00-BD89-092ECD8DDC0A}" type="presOf" srcId="{979F615F-96BE-4717-B690-D78868EC4BEA}" destId="{C99ECA84-A4D2-4A72-B3A3-B7233E2B1D6B}" srcOrd="0" destOrd="3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5617029" cy="3311172"/>
        <a:chOff x="0" y="0"/>
        <a:chExt cx="5617029" cy="3311172"/>
      </a:xfrm>
    </dsp:grpSpPr>
    <dsp:sp modelId="{2939F883-61BE-4B8A-978E-B56F8DE3CAB7}">
      <dsp:nvSpPr>
        <dsp:cNvPr id="3" name="Chevron 2"/>
        <dsp:cNvSpPr/>
      </dsp:nvSpPr>
      <dsp:spPr bwMode="white">
        <a:xfrm rot="5400000">
          <a:off x="-496676" y="496676"/>
          <a:ext cx="3311172" cy="2317820"/>
        </a:xfrm>
        <a:prstGeom prst="chevron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/>
            <a:t>MANU</a:t>
          </a:r>
          <a:endParaRPr lang="en-US" dirty="0"/>
        </a:p>
      </dsp:txBody>
      <dsp:txXfrm rot="5400000">
        <a:off x="-496676" y="496676"/>
        <a:ext cx="3311172" cy="2317820"/>
      </dsp:txXfrm>
    </dsp:sp>
    <dsp:sp modelId="{C99ECA84-A4D2-4A72-B3A3-B7233E2B1D6B}">
      <dsp:nvSpPr>
        <dsp:cNvPr id="4" name="Round Same Side Corner Rectangle 3"/>
        <dsp:cNvSpPr/>
      </dsp:nvSpPr>
      <dsp:spPr bwMode="white">
        <a:xfrm rot="5400000">
          <a:off x="2891294" y="-573473"/>
          <a:ext cx="2152262" cy="3299209"/>
        </a:xfrm>
        <a:prstGeom prst="round2Same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13792" tIns="10160" rIns="10160" bIns="10160" anchor="ctr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chủ: Giới thiệu đề tài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Trang Thành viên : Giới thiệu thành viên và nhiệm vụ của các thành viên trong nhóm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Trải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đèn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Phản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hồi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Ghi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ý </a:t>
          </a:r>
          <a:r>
            <a:rPr lang="en-US" dirty="0" err="1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kiến</a:t>
          </a:r>
          <a:endParaRPr lang="en-US" dirty="0">
            <a:solidFill>
              <a:schemeClr val="dk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5400000">
        <a:off x="2891294" y="-573473"/>
        <a:ext cx="2152262" cy="3299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b704aa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g19b704aa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716713" y="6230938"/>
            <a:ext cx="2133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2378869" y="-135731"/>
            <a:ext cx="46910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4789488" y="2274888"/>
            <a:ext cx="60420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598488" y="293687"/>
            <a:ext cx="60420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4038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800600" y="1633538"/>
            <a:ext cx="4038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00066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00066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000066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00066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rgbClr val="000066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rgbClr val="000066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000066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99663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2750" algn="l" rtl="0">
              <a:spcBef>
                <a:spcPts val="580"/>
              </a:spcBef>
              <a:spcAft>
                <a:spcPts val="0"/>
              </a:spcAft>
              <a:buClr>
                <a:srgbClr val="000066"/>
              </a:buClr>
              <a:buSzPts val="2900"/>
              <a:buFont typeface="Arial" panose="020B0604020202020204"/>
              <a:buChar char="•"/>
              <a:defRPr sz="29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93700" algn="l" rtl="0">
              <a:spcBef>
                <a:spcPts val="520"/>
              </a:spcBef>
              <a:spcAft>
                <a:spcPts val="0"/>
              </a:spcAft>
              <a:buClr>
                <a:srgbClr val="000066"/>
              </a:buClr>
              <a:buSzPts val="2600"/>
              <a:buFont typeface="Arial" panose="020B0604020202020204"/>
              <a:buChar char="–"/>
              <a:defRPr sz="26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0066"/>
              </a:buClr>
              <a:buSzPts val="2200"/>
              <a:buFont typeface="Arial" panose="020B0604020202020204"/>
              <a:buChar char="•"/>
              <a:defRPr sz="22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–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000066"/>
              </a:buClr>
              <a:buSzPts val="1800"/>
              <a:buFont typeface="Arial" panose="020B0604020202020204"/>
              <a:buChar char="»"/>
              <a:defRPr sz="1800" b="0" i="0" u="none" strike="noStrike" cap="none">
                <a:solidFill>
                  <a:srgbClr val="00006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632791" y="848589"/>
            <a:ext cx="7772400" cy="83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BÁO CÁO ĐỒ ÁN</a:t>
            </a:r>
            <a:endParaRPr lang="en-US" sz="3600" b="1" i="0" u="none" strike="noStrike" cap="none" dirty="0">
              <a:solidFill>
                <a:schemeClr val="accent6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318590" y="2978803"/>
            <a:ext cx="6762963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61645"/>
              </a:buClr>
              <a:buSzPts val="2400"/>
              <a:buFont typeface="Times New Roman" panose="02020603050405020304"/>
              <a:buNone/>
            </a:pP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Học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phần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: </a:t>
            </a:r>
            <a:r>
              <a:rPr lang="vi-VN" sz="2400" dirty="0" smtClean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CÔNG NGHỆ IOT VÀ ỨNG DỤNG</a:t>
            </a:r>
            <a:endParaRPr sz="2400" b="0" i="0" u="none" strike="noStrike" cap="none" dirty="0">
              <a:solidFill>
                <a:srgbClr val="161645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118691" y="74995"/>
            <a:ext cx="480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chemeClr val="accent6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ĐẠI </a:t>
            </a:r>
            <a:r>
              <a:rPr lang="en-US" sz="2400" b="0" i="0" u="none" strike="noStrike" cap="none" dirty="0">
                <a:solidFill>
                  <a:schemeClr val="accent6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HỌC CẦN THƠ</a:t>
            </a:r>
            <a:endParaRPr dirty="0">
              <a:solidFill>
                <a:schemeClr val="accent6"/>
              </a:solidFill>
              <a:latin typeface="+mj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accent6"/>
                </a:solidFill>
                <a:latin typeface="+mj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TRƯỜNG BÁCH KHOA</a:t>
            </a:r>
            <a:endParaRPr lang="en-US" sz="2400" b="0" i="0" u="none" strike="noStrike" cap="none" dirty="0">
              <a:solidFill>
                <a:schemeClr val="accent6"/>
              </a:solidFill>
              <a:latin typeface="+mj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587451" y="3907727"/>
            <a:ext cx="4452046" cy="242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Times New Roman" panose="02020603050405020304"/>
              <a:buNone/>
            </a:pP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Sinh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Viên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Thực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Hiện</a:t>
            </a:r>
            <a:r>
              <a:rPr lang="en-US" sz="1800" b="1" i="0" u="none" strike="noStrike" cap="none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:</a:t>
            </a:r>
            <a:endParaRPr lang="vi-VN" sz="1800" b="1" i="0" u="none" strike="noStrike" cap="none" dirty="0" smtClean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B1907037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                              B1907069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 Thanh                            B2011670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B2011681</a:t>
            </a:r>
            <a:endParaRPr lang="vi-V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Dương Trường Thanh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B1912977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Thịnh </a:t>
            </a:r>
            <a:r>
              <a:rPr lang="vi-V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B1912982 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27499" y="4323803"/>
            <a:ext cx="3409369" cy="104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Times New Roman" panose="02020603050405020304"/>
              <a:buNone/>
            </a:pP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Giảng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Viên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Hướng</a:t>
            </a:r>
            <a:r>
              <a:rPr lang="en-US" sz="1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1800" b="1" i="0" u="none" strike="noStrike" cap="none" dirty="0" err="1">
                <a:solidFill>
                  <a:srgbClr val="FF000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Dẫn</a:t>
            </a:r>
            <a:r>
              <a:rPr lang="en-US" sz="1800" b="1" i="0" u="none" strike="noStrike" cap="none" dirty="0">
                <a:solidFill>
                  <a:srgbClr val="00B050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sz="1800" b="1" i="0" u="none" strike="noStrike" cap="none" dirty="0">
              <a:solidFill>
                <a:srgbClr val="00B050"/>
              </a:solidFill>
              <a:latin typeface="+mn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rgbClr val="161645"/>
              </a:buClr>
              <a:buSzPts val="1800"/>
              <a:buFont typeface="Times New Roman" panose="02020603050405020304"/>
              <a:buNone/>
            </a:pPr>
            <a:r>
              <a:rPr lang="vi-VN" sz="1800" dirty="0" smtClean="0">
                <a:solidFill>
                  <a:srgbClr val="161645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GVHD: Nguyễn Văn Khanh</a:t>
            </a:r>
            <a:endParaRPr sz="1800" b="0" i="0" u="none" strike="noStrike" cap="none" dirty="0">
              <a:solidFill>
                <a:srgbClr val="161645"/>
              </a:solidFill>
              <a:latin typeface="+mn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213397" y="3439498"/>
            <a:ext cx="4419600" cy="45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Nhóm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thực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400" b="0" i="0" u="none" strike="noStrike" cap="none" dirty="0" err="1">
                <a:solidFill>
                  <a:srgbClr val="161645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hiện</a:t>
            </a:r>
            <a:r>
              <a:rPr lang="en-US" sz="2400" b="0" i="0" u="none" strike="noStrike" cap="none" dirty="0">
                <a:solidFill>
                  <a:srgbClr val="161645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sz="2400" dirty="0" smtClean="0">
                <a:solidFill>
                  <a:srgbClr val="161645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9</a:t>
            </a:r>
            <a:endParaRPr sz="2400" b="0" i="0" u="none" strike="noStrike" cap="none" dirty="0">
              <a:solidFill>
                <a:srgbClr val="161645"/>
              </a:solidFill>
              <a:latin typeface="+mn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318611" y="1447303"/>
            <a:ext cx="6400800" cy="12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900" b="0" i="0" u="none" strike="noStrike" cap="none" dirty="0" err="1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Đề</a:t>
            </a:r>
            <a:r>
              <a:rPr lang="en-US" sz="2900" b="0" i="0" u="none" strike="noStrike" cap="none" dirty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2900" b="0" i="0" u="none" strike="noStrike" cap="none" dirty="0" err="1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Tài</a:t>
            </a:r>
            <a:r>
              <a:rPr lang="en-US" sz="3200" b="0" i="0" u="none" strike="noStrike" cap="none" dirty="0" smtClean="0">
                <a:solidFill>
                  <a:schemeClr val="accent6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:</a:t>
            </a:r>
            <a:r>
              <a:rPr lang="en-GB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 TÍN HIỆU </a:t>
            </a:r>
            <a:br>
              <a:rPr lang="en-GB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 GIAO THÔNG</a:t>
            </a:r>
            <a:endParaRPr sz="2800" dirty="0">
              <a:solidFill>
                <a:schemeClr val="accent6"/>
              </a:solidFill>
              <a:latin typeface="+mn-lt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54" y="1966766"/>
            <a:ext cx="8830492" cy="4360467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729374" y="49444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CÁC THÀNH PHẦN CỦA WEBSITE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5214" y="2656900"/>
            <a:ext cx="2081349" cy="910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</a:rPr>
              <a:t>Giao diện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đăng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kí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1882775"/>
            <a:ext cx="8408035" cy="4482465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701434" y="41189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CÁC THÀNH PHẦN CỦA WEBSITE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5214" y="2656900"/>
            <a:ext cx="2081349" cy="910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</a:rPr>
              <a:t>Giao diện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đăng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</a:rPr>
              <a:t>nhập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80059" y="1375319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 </a:t>
            </a:r>
            <a:endParaRPr 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05" y="1863090"/>
            <a:ext cx="8384540" cy="4485640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775094" y="393480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CÁC THÀNH PHẦN CỦA WEBSITE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7349" y="2037806"/>
            <a:ext cx="2272937" cy="740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accent2">
                    <a:lumMod val="50000"/>
                  </a:schemeClr>
                </a:solidFill>
              </a:rPr>
              <a:t>Giao diện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thành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viên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5889" y="1366429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306" y="1745286"/>
            <a:ext cx="8447314" cy="4317618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775094" y="467140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CÁC THÀNH PHẦN CỦA WEBSITE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0530" y="2688590"/>
            <a:ext cx="2298700" cy="775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 thành phần, chức năng chi tiết của hệ thống</a:t>
            </a:r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623" y="1987332"/>
            <a:ext cx="8447314" cy="4315475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775094" y="72431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CÁC THÀNH PHẦN CỦA WEBSITE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1280" y="2999105"/>
            <a:ext cx="2242820" cy="8597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753" y="1945689"/>
            <a:ext cx="8447314" cy="4315475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765569" y="45761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CÁC THÀNH PHẦN CỦA WEBSITE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7475" y="2771775"/>
            <a:ext cx="2261235" cy="629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687" y="1745286"/>
            <a:ext cx="7902625" cy="4735788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783984" y="49444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CÁC THÀNH PHẦN CỦA WEBSITE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5889" y="1375954"/>
            <a:ext cx="60618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thành phần, chức năng chi tiết của hệ thống</a:t>
            </a:r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endParaRPr lang="en-US" sz="1800" b="1" i="1" dirty="0">
              <a:solidFill>
                <a:srgbClr val="FF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17819" y="1775098"/>
            <a:ext cx="2133600" cy="548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08380" y="1450340"/>
            <a:ext cx="8051800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-Lưu đồ hệ thống :</a:t>
            </a: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752869" y="53000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điều khiển</a:t>
            </a:r>
            <a:endParaRPr lang="en-GB" altLang="vi-VN" sz="29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284605" y="1851025"/>
            <a:ext cx="5817235" cy="460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08380" y="1450340"/>
            <a:ext cx="8051800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-Lưu đồ trang điều khiển :</a:t>
            </a: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752869" y="53000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điều khiển</a:t>
            </a:r>
            <a:endParaRPr lang="en-GB" altLang="vi-VN" sz="29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>
            <p:ph type="pic" idx="2"/>
          </p:nvPr>
        </p:nvPicPr>
        <p:blipFill>
          <a:blip r:embed="rId1"/>
          <a:stretch>
            <a:fillRect/>
          </a:stretch>
        </p:blipFill>
        <p:spPr>
          <a:xfrm>
            <a:off x="1261110" y="1816735"/>
            <a:ext cx="3947160" cy="4662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44220" y="1330960"/>
            <a:ext cx="765619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điều khiển đèn :</a:t>
            </a: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752869" y="53000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điều khiển</a:t>
            </a:r>
            <a:endParaRPr lang="en-GB" altLang="vi-VN" sz="29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4"/>
          <p:cNvPicPr>
            <a:picLocks noChangeAspect="1"/>
          </p:cNvPicPr>
          <p:nvPr>
            <p:ph type="pic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5" y="1682115"/>
            <a:ext cx="5051425" cy="4709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1257300" y="304800"/>
            <a:ext cx="7086600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NỘI DUNG BÁO CÁO</a:t>
            </a:r>
            <a:endParaRPr lang="en-US" sz="35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1176142" y="1560621"/>
            <a:ext cx="6121641" cy="397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 panose="020B0604020202020204"/>
              <a:buAutoNum type="romanUcPeriod"/>
            </a:pP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Giới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Thiệu</a:t>
            </a:r>
            <a:r>
              <a:rPr lang="en-US" sz="320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endParaRPr lang="en-US" sz="32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514350" lvl="0" indent="-5143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 panose="020B0604020202020204"/>
              <a:buAutoNum type="romanUcPeriod"/>
            </a:pPr>
            <a:r>
              <a:rPr lang="vi-VN" sz="3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Mục tiêu đề tài</a:t>
            </a:r>
            <a:endParaRPr sz="32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514350" indent="-514350" algn="just">
              <a:spcBef>
                <a:spcPts val="800"/>
              </a:spcBef>
              <a:buClr>
                <a:schemeClr val="accent2"/>
              </a:buClr>
              <a:buSzPts val="4000"/>
              <a:buFont typeface="Arial" panose="020B0604020202020204"/>
              <a:buAutoNum type="romanUcPeriod"/>
            </a:pPr>
            <a:r>
              <a:rPr lang="vi-VN" sz="3200" dirty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Thiết kế mô hình phần cứng</a:t>
            </a:r>
            <a:endParaRPr lang="vi-VN" sz="32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514350" lvl="0" indent="-514350" algn="just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 panose="020B0604020202020204"/>
              <a:buAutoNum type="romanUcPeriod"/>
            </a:pPr>
            <a:r>
              <a:rPr lang="vi-VN" sz="3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Các thành phần của website </a:t>
            </a:r>
            <a:endParaRPr sz="32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514350" lvl="0" indent="-514350" algn="just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 panose="020B0604020202020204"/>
              <a:buAutoNum type="romanUcPeriod"/>
            </a:pPr>
            <a:r>
              <a:rPr lang="en-GB" altLang="vi-VN" sz="3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Chương trình điều khiển</a:t>
            </a:r>
            <a:endParaRPr lang="vi-VN" sz="3200" dirty="0" smtClean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514350" lvl="0" indent="-514350" algn="just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 panose="020B0604020202020204"/>
              <a:buAutoNum type="romanUcPeriod"/>
            </a:pPr>
            <a:r>
              <a:rPr lang="vi-VN" sz="32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Kết quả và hướng phát triển</a:t>
            </a:r>
            <a:endParaRPr lang="vi-VN" sz="3200" dirty="0" smtClean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514350" lvl="0" indent="-514350" algn="just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 panose="020B0604020202020204"/>
              <a:buAutoNum type="romanUcPeriod"/>
            </a:pPr>
            <a:endParaRPr sz="3200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con:</a:t>
            </a: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752869" y="53000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điều khiển</a:t>
            </a:r>
            <a:endParaRPr lang="en-GB" altLang="vi-VN" sz="29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" name="Hình ảnh 51"/>
          <p:cNvPicPr>
            <a:picLocks noChangeAspect="1" noChangeArrowheads="1"/>
          </p:cNvPicPr>
          <p:nvPr>
            <p:ph type="pic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275" y="1824355"/>
            <a:ext cx="3696970" cy="450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con:</a:t>
            </a: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752869" y="53000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điều khiển</a:t>
            </a:r>
            <a:endParaRPr lang="en-GB" altLang="vi-VN" sz="29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Hình ảnh 52"/>
          <p:cNvPicPr>
            <a:picLocks noChangeAspect="1" noChangeArrowheads="1"/>
          </p:cNvPicPr>
          <p:nvPr>
            <p:ph type="pic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2515" y="1821180"/>
            <a:ext cx="3475355" cy="467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con:</a:t>
            </a: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752869" y="53000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điều khiển</a:t>
            </a:r>
            <a:endParaRPr lang="en-GB" altLang="vi-VN" sz="29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Hình ảnh 53"/>
          <p:cNvPicPr>
            <a:picLocks noChangeAspect="1" noChangeArrowheads="1"/>
          </p:cNvPicPr>
          <p:nvPr>
            <p:ph type="pic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0290" y="1830070"/>
            <a:ext cx="382333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con:</a:t>
            </a: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752869" y="53000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điều khiển</a:t>
            </a:r>
            <a:endParaRPr lang="en-GB" altLang="vi-VN" sz="29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Hình ảnh 54"/>
          <p:cNvPicPr>
            <a:picLocks noChangeAspect="1" noChangeArrowheads="1"/>
          </p:cNvPicPr>
          <p:nvPr>
            <p:ph type="pic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8225" y="1840865"/>
            <a:ext cx="7638415" cy="443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2010" y="1451610"/>
            <a:ext cx="6443345" cy="3811905"/>
          </a:xfrm>
        </p:spPr>
        <p:txBody>
          <a:bodyPr/>
          <a:p>
            <a:pPr marL="114300" indent="0">
              <a:buNone/>
            </a:pPr>
            <a:r>
              <a:rPr lang="en-GB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-Lưu đồ chương trình con:</a:t>
            </a: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GB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1752869" y="530005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điều khiển</a:t>
            </a:r>
            <a:endParaRPr lang="en-GB" altLang="vi-VN" sz="29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" name="Hình ảnh 58"/>
          <p:cNvPicPr>
            <a:picLocks noChangeAspect="1" noChangeArrowheads="1"/>
          </p:cNvPicPr>
          <p:nvPr>
            <p:ph type="pic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823085"/>
            <a:ext cx="5000625" cy="452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/>
        </p:nvSpPr>
        <p:spPr>
          <a:xfrm>
            <a:off x="1738264" y="540800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KẾT QUẢ VÀ HƯỚNG PHÁT TRIỂN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8206" y="1463039"/>
            <a:ext cx="36829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  <a:endParaRPr 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7577" y="1924704"/>
            <a:ext cx="746324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được mô hình phần cứng của hệ thống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được giao diện website để giải quyết vấn đề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 tác giữa phần cứng với firebase và tương tác giữa firebase với website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7577" y="3125033"/>
            <a:ext cx="36829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77" y="3523833"/>
            <a:ext cx="746324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các chức năng như: ngày, giờ (thời gian thực)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 nhiều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 chỉnh phần giao diện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 động hóa trong việc giải quyết vấn đề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/>
          <p:nvPr/>
        </p:nvSpPr>
        <p:spPr>
          <a:xfrm>
            <a:off x="1775729" y="512860"/>
            <a:ext cx="715990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KẾT QUẢ VÀ HƯỚNG PHÁT TRIỂN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7305" y="1374775"/>
            <a:ext cx="5739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hình ảnh giao diện trang web</a:t>
            </a:r>
            <a:endParaRPr 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624" y="2037729"/>
            <a:ext cx="8585370" cy="4416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Bảng phân phân chia nhiệm vụ</a:t>
            </a:r>
            <a:endParaRPr lang="en-GB" altLang="en-US" sz="2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642620" y="1725930"/>
          <a:ext cx="8196580" cy="46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0905"/>
                <a:gridCol w="2002790"/>
                <a:gridCol w="4366260"/>
                <a:gridCol w="936625"/>
              </a:tblGrid>
              <a:tr h="378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GB" alt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 VÀ TÊN</a:t>
                      </a:r>
                      <a:endParaRPr lang="en-GB" alt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NHIỆM VỤ</a:t>
                      </a:r>
                      <a:endParaRPr lang="en-GB" alt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 THÀNH</a:t>
                      </a:r>
                      <a:endParaRPr lang="en-GB" alt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 Văn Thanh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Truyền/nhận dữ liệu firebase , tạo sự kiện cho các button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 Trường Thanh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 kế giao diện hệ thống , xây dựng layout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Lâm Kim Thanh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Thiết kế giao diện hệ thống , tạo các hiệu ứng 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Nguyễn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Thị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Quế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Trân</a:t>
                      </a:r>
                      <a:endParaRPr lang="en-US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Thiết kế giao diện hệ thống , xây dựng menu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Đức Thịnh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, logic hệ thống .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6718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Thành Luân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 hình hóa mạch điện , truyền nhận dữ liệu firebase .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GB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100%</a:t>
                      </a: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endParaRPr lang="en-GB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/>
          <p:nvPr/>
        </p:nvSpPr>
        <p:spPr>
          <a:xfrm>
            <a:off x="569259" y="3059125"/>
            <a:ext cx="7924807" cy="538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/>
              </a:rPr>
              <a:t>CẢM ƠN THẦY VÀ CÁC BẠN ĐÃ THEO DÕI</a:t>
            </a:r>
            <a:endParaRPr b="0" i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514350" y="1743193"/>
            <a:ext cx="4460530" cy="27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0"/>
              </a:lnSpc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 GIAO THÔNG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5310" y="2344595"/>
            <a:ext cx="459115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ngã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ùn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spc="93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6786" y="3942237"/>
            <a:ext cx="651823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vi-VN" sz="1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Đưa ra được ý tưởng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US" sz="1600" b="1" spc="93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b="1" spc="9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b="1" spc="9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600" b="1" spc="9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gaio</a:t>
            </a:r>
            <a:r>
              <a:rPr lang="en-US" sz="1600" b="1" spc="9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b="1" spc="9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600" b="1" spc="9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b="1" spc="9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b="1" spc="93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,</a:t>
            </a:r>
            <a:endParaRPr lang="en-US" b="1" spc="93" dirty="0" smtClean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0"/>
            <a:r>
              <a:rPr lang="vi-VN" sz="16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V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ận</a:t>
            </a:r>
            <a:r>
              <a:rPr lang="vi-VN" sz="1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dụng được kiến thức lý thuyết được học trên lớp, thiết kế được một hệ thống hoạt động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hoàn </a:t>
            </a:r>
            <a:r>
              <a:rPr lang="vi-VN" sz="1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chỉnh.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lvl="0"/>
            <a:r>
              <a:rPr lang="vi-VN" sz="1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Đưa ra được giải pháp công nghệ cho tương lai.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algn="just">
              <a:spcBef>
                <a:spcPct val="0"/>
              </a:spcBef>
            </a:pPr>
            <a:r>
              <a:rPr lang="en-US" sz="1600" b="1" spc="93" dirty="0" err="1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b="1" spc="93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ESP32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600" b="1" spc="93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600" b="1" spc="93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  <a:endParaRPr lang="en-US" sz="1600" b="1" spc="93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21180" y="523875"/>
            <a:ext cx="5544185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3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3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sz="35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 ĐỀ TÀI</a:t>
            </a:r>
            <a:endParaRPr lang="en-US" sz="3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Hình ảnh 6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5" y="1543268"/>
            <a:ext cx="3764299" cy="22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/>
        </p:nvSpPr>
        <p:spPr>
          <a:xfrm>
            <a:off x="2057482" y="529743"/>
            <a:ext cx="4460530" cy="449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3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MỤC TIÊU </a:t>
            </a:r>
            <a:r>
              <a:rPr lang="en-US" sz="35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</a:t>
            </a:r>
            <a:r>
              <a:rPr lang="en-US" sz="35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TÀI.</a:t>
            </a:r>
            <a:endParaRPr lang="en-US" sz="35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4" y="1909481"/>
            <a:ext cx="8779001" cy="453725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59035" y="2888285"/>
            <a:ext cx="5649685" cy="21787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thực hiện đề tài: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Thiết kế được mô hình phần cứng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Thiết kế được giao diện website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Thực hiện thành công việc liên kết firebase và điều khiển các thiết bị từ thông qua website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Giải </a:t>
            </a:r>
            <a:r>
              <a:rPr lang="vi-VN" sz="1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 được các vấn đề thực tế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0406" y="2281644"/>
            <a:ext cx="4526644" cy="26474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0"/>
          <p:cNvSpPr txBox="1"/>
          <p:nvPr/>
        </p:nvSpPr>
        <p:spPr>
          <a:xfrm>
            <a:off x="1828882" y="511692"/>
            <a:ext cx="6236792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THIẾT KẾ MÔ HÌNH PHẦN CỨNG</a:t>
            </a:r>
            <a:endParaRPr lang="vi-VN" sz="29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1"/>
          <a:srcRect t="4797" b="4797"/>
          <a:stretch>
            <a:fillRect/>
          </a:stretch>
        </p:blipFill>
        <p:spPr>
          <a:xfrm>
            <a:off x="302623" y="2491738"/>
            <a:ext cx="4132576" cy="2306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95" y="5139055"/>
            <a:ext cx="41319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 dụng vi điều khiển ESP32 để truyền các thông số/trạng thái từ thiết bị lên firebase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1487" y="5139144"/>
            <a:ext cx="339616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 phần cứng của hệ thống:</a:t>
            </a:r>
            <a:endParaRPr lang="vi-VN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 có: 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vi-VN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đèn, 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led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073" y="1702109"/>
            <a:ext cx="57563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i="1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thiết kế phần cứng của hệ thống</a:t>
            </a:r>
            <a:endParaRPr lang="vi-VN" sz="1600" b="1" i="1" dirty="0" smtClean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278" y="2246128"/>
            <a:ext cx="3624583" cy="2718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/>
        </p:nvSpPr>
        <p:spPr>
          <a:xfrm>
            <a:off x="1828882" y="511692"/>
            <a:ext cx="6236792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THIẾT KẾ MÔ HÌNH PHẦN CỨNG</a:t>
            </a:r>
            <a:endParaRPr lang="vi-VN" sz="29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0017" y="5851613"/>
            <a:ext cx="27257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16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183" y="1409374"/>
            <a:ext cx="575636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thiết kế phần cứng của hệ thống</a:t>
            </a:r>
            <a:endParaRPr lang="vi-VN" sz="2000" b="1" i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1250" y="4395216"/>
            <a:ext cx="1277854" cy="575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455" y="1909445"/>
            <a:ext cx="7300595" cy="384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/>
        </p:nvSpPr>
        <p:spPr>
          <a:xfrm>
            <a:off x="1882670" y="511692"/>
            <a:ext cx="6236792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THIẾT KẾ MÔ HÌNH PHẦN CỨNG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2183" y="1409374"/>
            <a:ext cx="575636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 kết firebase</a:t>
            </a:r>
            <a:endParaRPr 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" y="1807845"/>
            <a:ext cx="8785225" cy="452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/>
        </p:nvSpPr>
        <p:spPr>
          <a:xfrm>
            <a:off x="1793509" y="494445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CÁC THÀNH PHẦN CỦA WEBSITE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8240" y="1463040"/>
            <a:ext cx="38753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Cấu trúc cơ bản của website</a:t>
            </a:r>
            <a:endParaRPr 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1620" y="1695450"/>
            <a:ext cx="2532380" cy="457390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/>
        </p:nvGraphicFramePr>
        <p:xfrm>
          <a:off x="431074" y="2489462"/>
          <a:ext cx="5617029" cy="3311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/>
          <p:cNvSpPr txBox="1"/>
          <p:nvPr/>
        </p:nvSpPr>
        <p:spPr>
          <a:xfrm>
            <a:off x="1811924" y="495080"/>
            <a:ext cx="6672220" cy="449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vi-VN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CÁC THÀNH PHẦN CỦA WEBSITE</a:t>
            </a:r>
            <a:r>
              <a:rPr lang="en-US" sz="29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9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8240" y="1463040"/>
            <a:ext cx="387531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i="1" dirty="0" smtClean="0">
                <a:solidFill>
                  <a:srgbClr val="FF0000"/>
                </a:solidFill>
              </a:rPr>
              <a:t> </a:t>
            </a:r>
            <a:r>
              <a:rPr lang="vi-V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cơ bản của website</a:t>
            </a:r>
            <a:endParaRPr lang="en-US" sz="2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79612" y="4763951"/>
            <a:ext cx="3291840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dirty="0" smtClean="0">
                <a:solidFill>
                  <a:schemeClr val="accent2">
                    <a:lumMod val="50000"/>
                  </a:schemeClr>
                </a:solidFill>
              </a:rPr>
              <a:t>Code HTML thanh menu</a:t>
            </a: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4320</Words>
  <Application>WPS Presentation</Application>
  <PresentationFormat>On-screen Show (4:3)</PresentationFormat>
  <Paragraphs>252</Paragraphs>
  <Slides>28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SimSun</vt:lpstr>
      <vt:lpstr>Wingdings</vt:lpstr>
      <vt:lpstr>Arial</vt:lpstr>
      <vt:lpstr>Calibri</vt:lpstr>
      <vt:lpstr>Times New Roman</vt:lpstr>
      <vt:lpstr>Times New Roman</vt:lpstr>
      <vt:lpstr>Calibri</vt:lpstr>
      <vt:lpstr>Microsoft YaHei</vt:lpstr>
      <vt:lpstr>Arial Unicode MS</vt:lpstr>
      <vt:lpstr>Default Design</vt:lpstr>
      <vt:lpstr>PowerPoint 演示文稿</vt:lpstr>
      <vt:lpstr>NỘI DUNG BÁO CÁO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Bảng phân phân chia nhiệm vụ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LRC</dc:creator>
  <cp:lastModifiedBy>Thanh Độ</cp:lastModifiedBy>
  <cp:revision>68</cp:revision>
  <dcterms:created xsi:type="dcterms:W3CDTF">2008-08-06T06:37:00Z</dcterms:created>
  <dcterms:modified xsi:type="dcterms:W3CDTF">2022-12-13T17:14:54Z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CB28564C2BA742C5A1B8AEE7370A552C</vt:lpwstr>
  </property>
  <property fmtid="{D5CDD505-2E9C-101B-9397-08002B2CF9AE}" pid="3" name="KSOProductBuildVer">
    <vt:lpwstr>2057-11.2.0.11417</vt:lpwstr>
  </property>
</Properties>
</file>